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4" r:id="rId6"/>
    <p:sldId id="262" r:id="rId7"/>
    <p:sldId id="268" r:id="rId8"/>
    <p:sldId id="269" r:id="rId9"/>
    <p:sldId id="265" r:id="rId10"/>
    <p:sldId id="266" r:id="rId11"/>
    <p:sldId id="267" r:id="rId12"/>
    <p:sldId id="263" r:id="rId13"/>
    <p:sldId id="260" r:id="rId14"/>
    <p:sldId id="261" r:id="rId1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3438" autoAdjust="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A33B6-6FE5-4439-BBAC-A8E431F4ED4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4F967-5B1A-4685-B2C5-5FEBA1C246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6727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69A7BB-3C6B-3FD8-24AE-9C612A695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1C7F915-E137-4EF4-4F3B-339E4CCD51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6BE147C-94AF-D9F7-8DA9-7215D51F2D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神在烈火、密云、雷轰、闪电、角声中显现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164D158-8DBF-DD9F-CE56-82FF2D60D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52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神在烈火、密云、雷轰、闪电、角声中显现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0490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8D6C-D48E-442C-7A07-5AA8FE564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47A52245-911D-5571-9EDF-36E2A5DFCA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9B8AF7BE-BCB7-0A18-CF15-F577350C2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神在烈火、密云、雷轰、闪电、角声中显现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1081961-9322-B7A9-FAA9-65D53CEAC8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123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5F5AF-7B60-FEC2-CDEB-F1CD1BC10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9FE8D266-A03F-A5B7-7B91-984AB8E30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EEBA635-A52A-7FFE-FAD4-40E705E3E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神在烈火、密云、雷轰、闪电、角声中显现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7A3618-85F5-6C26-6E5B-70EB04A5B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0936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10E4AC-E4F5-91B6-7622-4B2FAC585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24910FF-E1CF-CEDB-FBAB-92CD2E2B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70AFA909-7736-7278-7F73-1C8415B7F6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十诫不是人靠行为赚取救恩的条件，而是神救赎百姓后所赐的盟约生活准则。律法不是救恩的基础，救恩是律法的基础。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7744324-6890-7C80-649D-188D189B72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5748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A2062-FF0F-B166-93E3-548920B46B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556033B-DD1B-486B-C826-AD2391BD9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0895F79-C843-58B7-4765-C5EF612293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摩西作中保；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0A1DEC7-AB7B-8E4C-4CA7-847A224AB9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20259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60708-7A1D-C69E-EDAD-57C4E5140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F8D1524C-835D-ADD1-4C43-AE348B016D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8FAF81C0-723C-0F8D-54F3-2087452E60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408E427-6EE0-ACC8-07CE-9515380F8B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282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4F967-5B1A-4685-B2C5-5FEBA1C2462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46341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B40891-B235-C6D4-542E-4134841B31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4F0DA70-951C-B8EA-A198-679EBFAAAE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EACABDC-5F97-028C-D2D0-6EBA2BF82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697C305-38AF-F710-6BDA-2F11388CA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A0F803-C2C4-56A1-CA2F-F98DF4234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921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20BC06-6769-BAC9-6345-BEA57F25E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33E63C-1442-EADF-A907-C815C54F6D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8FDBEA-545A-5AA1-477A-BCE6BE27A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BD752A2-D6D2-7AA0-C23C-B3A034660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9ED1A7-801F-A5FC-41F7-A2B1D9493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6479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82D43B-AA83-ECA5-ED49-C1A590AF4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E185A4-00AE-5879-219A-2172DD0A0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09DBAA-C810-6460-FA57-F9E04690A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9EBFC0A-0B02-D923-F8DF-3179FD216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01B741-391A-0580-6129-DDC20CE4D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154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85E8DC-4C6E-0F8B-0CFF-0AA9DAD1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031BA6-1785-0F70-305D-06D108A6E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191A0AB-BD35-5186-E9EF-6C935BBA8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72D8FE5-FCF5-1A42-43A1-547470CBB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DC5879A-9AB1-60DF-A8E9-822F05B26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DBD871B-02EB-9AC3-00BC-64B74025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09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775934-CD75-343C-AC75-4BA9D9041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C7375DB-E9A4-572E-13B0-842C3044EF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737BF6F-FC3D-AC7B-8AF0-E7006D18AF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89E7FC9-9246-CBF1-4D9F-F6A24ABB6E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3E25687-A2B1-FA36-E0E8-0134B88BEF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02C61C1-6FD1-B2CC-D1A1-60A89F4C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CE23BA3-91A7-886D-FF4D-E6403799F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8E1AA6D-EDD3-E546-7F58-2D9204CFA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2803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4C74B6-0D84-6986-5FF9-BAF828F50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8C3227A-2C88-B32B-B734-48C761EB4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8229BF3-4542-7F75-7FAD-37CA2B8C4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04781A2-299C-6573-7031-442BB9B27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750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3FCB5BD-C67F-3DCA-8FC3-A52BE3E7E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08A799E-753C-AD29-EBA5-C5B3286A7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8C3016-C8D6-2BF7-E17D-A238E85FF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482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F6CFA7-D458-E937-7D3C-211D95D1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076681-7C21-3EF5-0721-4E29AB1F1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266792C-3CDB-C430-82C8-359B26B5C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0FCEC0D-8128-53FC-C26A-A8CC28C4D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5705302-B7D1-47AE-F978-93BD14ADE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87FFE1F-7323-4604-DC3D-962B2268B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1316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E29420-D46A-40E2-2C2A-3B2F288C7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80A29824-0C63-597A-D02B-76F9966F3B1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0B413EB-A784-0B88-3972-946717769B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ABE18A-86A8-1AF9-609F-81F72EE1D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AF7F25-E5C6-2400-806E-5843E840E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96C20A-C8A0-E09D-644F-6B04E295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777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4445E2F-64FB-0FF2-3A84-40235190C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797B964-A879-CB35-740A-987A55DC16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993450-0D2D-D1E3-2B02-F5481946F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2607BD-5A20-9909-574A-A9E8DE46E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AE962B6-B193-6790-8513-B8469E55C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67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A676EAE-85AB-2EAC-065B-5D34E4D76A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3D19CB5-8B37-E882-F7E2-CAF6180522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01F763A-0128-C989-C1D6-D58083B6A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852D7A-B678-615C-F9C8-15F91B9E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2863CE-F476-C5A1-11F8-7EB7C9DBB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54645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45DF34D-4829-4FA6-7C08-8A25E2842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D81F0F5-B6E3-EC5A-CD79-57AA0D34A5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EC0C41A-3CDA-7BE9-F07B-34996101D9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C9761A-557F-4FB8-8EED-1C9E28DB2A5C}" type="datetimeFigureOut">
              <a:rPr lang="zh-CN" altLang="en-US" smtClean="0"/>
              <a:t>2026/10/16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AC5C83-AC6F-60C5-EB30-595571B023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AD26255-1C1F-A293-9352-36074853B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B51C8F-32B2-4C98-BDC8-76E6AD9D71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201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716B90-C670-6CF3-ABE2-C9BB955484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4"/>
            <a:ext cx="9144000" cy="1903866"/>
          </a:xfrm>
        </p:spPr>
        <p:txBody>
          <a:bodyPr>
            <a:normAutofit/>
          </a:bodyPr>
          <a:lstStyle/>
          <a:p>
            <a:r>
              <a:rPr lang="zh-CN" altLang="en-US" sz="7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西奈山之约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B4D43B6-5577-E0A5-5C45-CA81FCDF56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29743"/>
            <a:ext cx="9144000" cy="1328056"/>
          </a:xfrm>
        </p:spPr>
        <p:txBody>
          <a:bodyPr>
            <a:normAutofit/>
          </a:bodyPr>
          <a:lstStyle/>
          <a:p>
            <a:r>
              <a:rPr lang="zh-CN" altLang="en-US" sz="4000" b="1" dirty="0"/>
              <a:t>出埃及记</a:t>
            </a:r>
            <a:r>
              <a:rPr lang="en-US" altLang="zh-CN" sz="4000" b="1" dirty="0"/>
              <a:t>19-24</a:t>
            </a:r>
            <a:r>
              <a:rPr lang="zh-CN" altLang="en-US" sz="4000" b="1" dirty="0"/>
              <a:t>章 </a:t>
            </a:r>
          </a:p>
        </p:txBody>
      </p:sp>
    </p:spTree>
    <p:extLst>
      <p:ext uri="{BB962C8B-B14F-4D97-AF65-F5344CB8AC3E}">
        <p14:creationId xmlns:p14="http://schemas.microsoft.com/office/powerpoint/2010/main" val="103794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68A0F9-10FE-EE86-EBC7-12633694B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34332"/>
          </a:xfrm>
        </p:spPr>
        <p:txBody>
          <a:bodyPr/>
          <a:lstStyle/>
          <a:p>
            <a:r>
              <a:rPr lang="zh-CN" altLang="en-US" b="1" dirty="0">
                <a:solidFill>
                  <a:srgbClr val="FF0000"/>
                </a:solidFill>
              </a:rPr>
              <a:t>纵览：经文目录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62462BB-9720-B55F-AF5F-F92F6CB89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1167832"/>
            <a:ext cx="10515600" cy="508056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60000"/>
              </a:lnSpc>
              <a:spcAft>
                <a:spcPts val="1800"/>
              </a:spcAft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出埃及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1-18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 神拯救以色列人脱离埃及：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逾越节的血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、红海的分开、吗哪与鹌鹑、磐石出水、战胜亚玛力人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7030A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solidFill>
                  <a:srgbClr val="7030A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章 以色列人在西奈山</a:t>
            </a:r>
            <a:endParaRPr lang="en-US" altLang="zh-CN" dirty="0">
              <a:solidFill>
                <a:srgbClr val="7030A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十诫、众百姓恐惧战兢、祭坛的条例</a:t>
            </a:r>
            <a:endParaRPr lang="en-US" altLang="zh-CN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对待奴仆的条例、惩罚暴行的条例、物主的责任</a:t>
            </a:r>
            <a:endParaRPr lang="en-US" altLang="zh-CN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赔偿的条例、道德和宗教条例</a:t>
            </a:r>
            <a:endParaRPr lang="en-US" altLang="zh-CN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23</a:t>
            </a:r>
            <a:r>
              <a:rPr lang="zh-CN" altLang="en-US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 正义和公道、安息年和安息日、应许和指示</a:t>
            </a:r>
            <a:endParaRPr lang="en-US" altLang="zh-CN" dirty="0">
              <a:solidFill>
                <a:srgbClr val="7030A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600"/>
              </a:spcAft>
            </a:pPr>
            <a:r>
              <a:rPr lang="en-US" altLang="zh-CN" dirty="0">
                <a:solidFill>
                  <a:srgbClr val="7030A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dirty="0">
                <a:solidFill>
                  <a:srgbClr val="7030A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章 </a:t>
            </a:r>
            <a:r>
              <a:rPr lang="zh-CN" altLang="en-US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立约的凭据</a:t>
            </a:r>
            <a:r>
              <a:rPr lang="zh-CN" altLang="en-US" dirty="0">
                <a:solidFill>
                  <a:srgbClr val="7030A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、摩西在西奈山上</a:t>
            </a:r>
            <a:endParaRPr lang="en-US" altLang="zh-CN" dirty="0">
              <a:solidFill>
                <a:srgbClr val="7030A0"/>
              </a:solidFill>
              <a:highlight>
                <a:srgbClr val="FFFF00"/>
              </a:highligh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0308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E9F2E6B-F17D-5184-320A-3D1B5969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771" y="484869"/>
            <a:ext cx="10515600" cy="745218"/>
          </a:xfrm>
        </p:spPr>
        <p:txBody>
          <a:bodyPr>
            <a:normAutofit fontScale="90000"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分组讨论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出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19-24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 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分钟，可查阅圣经）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DBE4CC6-847F-8AFA-F519-CCAD8FA53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、这段经文告诉我们什么信息？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、这段经文中神做了什么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说了什么？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以色列人有什么言行？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Aft>
                <a:spcPts val="1200"/>
              </a:spcAft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、这段经文在整本圣经的作用和价值是什么？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16AF9DA0-AF48-6B84-40F5-25EE6E3A8C41}"/>
              </a:ext>
            </a:extLst>
          </p:cNvPr>
          <p:cNvSpPr/>
          <p:nvPr/>
        </p:nvSpPr>
        <p:spPr>
          <a:xfrm>
            <a:off x="7609114" y="3624943"/>
            <a:ext cx="2852057" cy="97971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不识庐山真面目，只缘身在此山中</a:t>
            </a:r>
          </a:p>
        </p:txBody>
      </p:sp>
    </p:spTree>
    <p:extLst>
      <p:ext uri="{BB962C8B-B14F-4D97-AF65-F5344CB8AC3E}">
        <p14:creationId xmlns:p14="http://schemas.microsoft.com/office/powerpoint/2010/main" val="2261688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B0FC23A5-F3B9-18EA-94C4-577802996DC8}"/>
              </a:ext>
            </a:extLst>
          </p:cNvPr>
          <p:cNvSpPr/>
          <p:nvPr/>
        </p:nvSpPr>
        <p:spPr>
          <a:xfrm>
            <a:off x="1491343" y="3679371"/>
            <a:ext cx="1687286" cy="10885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罕之约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9082586-E703-011C-F7E3-CA00F6A26C00}"/>
              </a:ext>
            </a:extLst>
          </p:cNvPr>
          <p:cNvSpPr/>
          <p:nvPr/>
        </p:nvSpPr>
        <p:spPr>
          <a:xfrm>
            <a:off x="4838701" y="3679371"/>
            <a:ext cx="1687286" cy="1088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西奈山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之约</a:t>
            </a:r>
          </a:p>
        </p:txBody>
      </p:sp>
      <p:sp>
        <p:nvSpPr>
          <p:cNvPr id="13" name="箭头: 右 12">
            <a:extLst>
              <a:ext uri="{FF2B5EF4-FFF2-40B4-BE49-F238E27FC236}">
                <a16:creationId xmlns:a16="http://schemas.microsoft.com/office/drawing/2014/main" id="{9480BBAA-59C2-D48F-8E76-1C5890B01C2E}"/>
              </a:ext>
            </a:extLst>
          </p:cNvPr>
          <p:cNvSpPr/>
          <p:nvPr/>
        </p:nvSpPr>
        <p:spPr>
          <a:xfrm>
            <a:off x="3331029" y="4103914"/>
            <a:ext cx="1191986" cy="2394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173B89BF-17E7-8FA3-DFB7-70CCA56F210A}"/>
              </a:ext>
            </a:extLst>
          </p:cNvPr>
          <p:cNvSpPr/>
          <p:nvPr/>
        </p:nvSpPr>
        <p:spPr>
          <a:xfrm>
            <a:off x="1491343" y="2198914"/>
            <a:ext cx="1839686" cy="9688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伊甸园的宣教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8B77519A-B4B5-94A4-8CB3-0B628922374E}"/>
              </a:ext>
            </a:extLst>
          </p:cNvPr>
          <p:cNvSpPr/>
          <p:nvPr/>
        </p:nvSpPr>
        <p:spPr>
          <a:xfrm>
            <a:off x="9002486" y="1230086"/>
            <a:ext cx="1839686" cy="9688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新约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CD7D5B7-AB0F-7ABE-6D86-53C7F1245A2F}"/>
              </a:ext>
            </a:extLst>
          </p:cNvPr>
          <p:cNvSpPr/>
          <p:nvPr/>
        </p:nvSpPr>
        <p:spPr>
          <a:xfrm>
            <a:off x="8109858" y="3679372"/>
            <a:ext cx="1589313" cy="10885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大卫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之约</a:t>
            </a:r>
          </a:p>
        </p:txBody>
      </p:sp>
      <p:sp>
        <p:nvSpPr>
          <p:cNvPr id="20" name="箭头: 右 19">
            <a:extLst>
              <a:ext uri="{FF2B5EF4-FFF2-40B4-BE49-F238E27FC236}">
                <a16:creationId xmlns:a16="http://schemas.microsoft.com/office/drawing/2014/main" id="{1490AE6B-EA75-A7C6-B194-50177D0F6425}"/>
              </a:ext>
            </a:extLst>
          </p:cNvPr>
          <p:cNvSpPr/>
          <p:nvPr/>
        </p:nvSpPr>
        <p:spPr>
          <a:xfrm>
            <a:off x="6721929" y="4103914"/>
            <a:ext cx="1191986" cy="2394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7B14E09-A239-6C8C-30EA-CE480CCFF22D}"/>
              </a:ext>
            </a:extLst>
          </p:cNvPr>
          <p:cNvCxnSpPr/>
          <p:nvPr/>
        </p:nvCxnSpPr>
        <p:spPr>
          <a:xfrm flipV="1">
            <a:off x="3777343" y="1817914"/>
            <a:ext cx="5018314" cy="968829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842809F1-86D9-B761-3E7D-43DEE4F89B72}"/>
              </a:ext>
            </a:extLst>
          </p:cNvPr>
          <p:cNvCxnSpPr/>
          <p:nvPr/>
        </p:nvCxnSpPr>
        <p:spPr>
          <a:xfrm flipV="1">
            <a:off x="3505200" y="2013857"/>
            <a:ext cx="5399314" cy="1665514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54C274A2-0BF9-93B2-5A16-71FA821097A9}"/>
              </a:ext>
            </a:extLst>
          </p:cNvPr>
          <p:cNvCxnSpPr>
            <a:cxnSpLocks/>
          </p:cNvCxnSpPr>
          <p:nvPr/>
        </p:nvCxnSpPr>
        <p:spPr>
          <a:xfrm flipV="1">
            <a:off x="6204857" y="2198914"/>
            <a:ext cx="2797629" cy="1404257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685BFB8F-2582-E290-C5B6-FC55E7D14FBF}"/>
              </a:ext>
            </a:extLst>
          </p:cNvPr>
          <p:cNvCxnSpPr/>
          <p:nvPr/>
        </p:nvCxnSpPr>
        <p:spPr>
          <a:xfrm flipV="1">
            <a:off x="8795657" y="2302328"/>
            <a:ext cx="555172" cy="1159329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9" name="箭头: 下 28">
            <a:extLst>
              <a:ext uri="{FF2B5EF4-FFF2-40B4-BE49-F238E27FC236}">
                <a16:creationId xmlns:a16="http://schemas.microsoft.com/office/drawing/2014/main" id="{95AEDA8C-B9CB-9ACF-19A9-C01E009E87F1}"/>
              </a:ext>
            </a:extLst>
          </p:cNvPr>
          <p:cNvSpPr/>
          <p:nvPr/>
        </p:nvSpPr>
        <p:spPr>
          <a:xfrm>
            <a:off x="2242457" y="3287486"/>
            <a:ext cx="228600" cy="31568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>
            <a:extLst>
              <a:ext uri="{FF2B5EF4-FFF2-40B4-BE49-F238E27FC236}">
                <a16:creationId xmlns:a16="http://schemas.microsoft.com/office/drawing/2014/main" id="{D47A7BFA-B5C0-3D22-C4D0-B25ECDBBBB61}"/>
              </a:ext>
            </a:extLst>
          </p:cNvPr>
          <p:cNvSpPr/>
          <p:nvPr/>
        </p:nvSpPr>
        <p:spPr>
          <a:xfrm>
            <a:off x="6740982" y="2694217"/>
            <a:ext cx="1583870" cy="7892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律法与福音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1413846-2FCA-685F-3DC0-104E8C20D2E1}"/>
              </a:ext>
            </a:extLst>
          </p:cNvPr>
          <p:cNvSpPr txBox="1"/>
          <p:nvPr/>
        </p:nvSpPr>
        <p:spPr>
          <a:xfrm>
            <a:off x="5096861" y="494211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血和石版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605380F2-6495-D279-8A81-4AF8AED7E6A5}"/>
              </a:ext>
            </a:extLst>
          </p:cNvPr>
          <p:cNvSpPr txBox="1"/>
          <p:nvPr/>
        </p:nvSpPr>
        <p:spPr>
          <a:xfrm>
            <a:off x="2033591" y="484414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割礼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37BA435-A25C-5C19-6B25-340524E96456}"/>
              </a:ext>
            </a:extLst>
          </p:cNvPr>
          <p:cNvSpPr txBox="1"/>
          <p:nvPr/>
        </p:nvSpPr>
        <p:spPr>
          <a:xfrm>
            <a:off x="9592661" y="2275115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十字架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C1E53D8D-7600-E3C0-812E-A523696E2A78}"/>
              </a:ext>
            </a:extLst>
          </p:cNvPr>
          <p:cNvSpPr txBox="1"/>
          <p:nvPr/>
        </p:nvSpPr>
        <p:spPr>
          <a:xfrm>
            <a:off x="684151" y="294640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总览：神的救赎计划</a:t>
            </a:r>
          </a:p>
        </p:txBody>
      </p:sp>
    </p:spTree>
    <p:extLst>
      <p:ext uri="{BB962C8B-B14F-4D97-AF65-F5344CB8AC3E}">
        <p14:creationId xmlns:p14="http://schemas.microsoft.com/office/powerpoint/2010/main" val="2886437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22A27A-82FF-A103-4784-6A1B07EF8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90F58D80-BB9A-5816-20AE-2926E6392A99}"/>
              </a:ext>
            </a:extLst>
          </p:cNvPr>
          <p:cNvSpPr txBox="1"/>
          <p:nvPr/>
        </p:nvSpPr>
        <p:spPr>
          <a:xfrm>
            <a:off x="653143" y="1237402"/>
            <a:ext cx="10885714" cy="11421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“以色列人出</a:t>
            </a:r>
            <a:r>
              <a:rPr lang="zh-CN" altLang="en-US" sz="2400" b="1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埃及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地以后，满了三个月的那一天，就来到西奈的旷野。他们离了利非订，来到西奈的旷野，就在那里的</a:t>
            </a:r>
            <a:r>
              <a:rPr lang="zh-CN" altLang="en-US" sz="24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山下安营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。”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7D1D51E-1AE0-EEC2-470F-FEB58AC32117}"/>
              </a:ext>
            </a:extLst>
          </p:cNvPr>
          <p:cNvSpPr txBox="1"/>
          <p:nvPr/>
        </p:nvSpPr>
        <p:spPr>
          <a:xfrm>
            <a:off x="653142" y="406300"/>
            <a:ext cx="99930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28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到达西奈山：救赎旅程的高峰与转折</a:t>
            </a:r>
            <a:r>
              <a:rPr lang="zh-CN" altLang="en-US" sz="28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kern="100" dirty="0">
                <a:solidFill>
                  <a:srgbClr val="FF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A03F92DF-AA4C-8B12-5B04-5C29FA38719E}"/>
              </a:ext>
            </a:extLst>
          </p:cNvPr>
          <p:cNvSpPr/>
          <p:nvPr/>
        </p:nvSpPr>
        <p:spPr>
          <a:xfrm>
            <a:off x="1230086" y="3135085"/>
            <a:ext cx="1687286" cy="10885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亚伯拉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罕之约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62A98C6-F047-9259-A680-5EA3EC9753F7}"/>
              </a:ext>
            </a:extLst>
          </p:cNvPr>
          <p:cNvSpPr/>
          <p:nvPr/>
        </p:nvSpPr>
        <p:spPr>
          <a:xfrm>
            <a:off x="4577444" y="3135085"/>
            <a:ext cx="1687286" cy="1088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西奈山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之约</a:t>
            </a:r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BE1761A2-CEC0-D7A0-837B-289A7FEA7DB0}"/>
              </a:ext>
            </a:extLst>
          </p:cNvPr>
          <p:cNvSpPr/>
          <p:nvPr/>
        </p:nvSpPr>
        <p:spPr>
          <a:xfrm>
            <a:off x="3069772" y="3559628"/>
            <a:ext cx="1191986" cy="23948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5BE9899-810C-D29D-C163-06BC58F3275E}"/>
              </a:ext>
            </a:extLst>
          </p:cNvPr>
          <p:cNvSpPr txBox="1"/>
          <p:nvPr/>
        </p:nvSpPr>
        <p:spPr>
          <a:xfrm>
            <a:off x="772662" y="4579120"/>
            <a:ext cx="83311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亚伯拉罕的后裔：出埃及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过红海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走旷野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进迦南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神的救赎：为奴之家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4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神的百姓</a:t>
            </a:r>
          </a:p>
        </p:txBody>
      </p:sp>
    </p:spTree>
    <p:extLst>
      <p:ext uri="{BB962C8B-B14F-4D97-AF65-F5344CB8AC3E}">
        <p14:creationId xmlns:p14="http://schemas.microsoft.com/office/powerpoint/2010/main" val="284308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19D4B7-5D73-FD49-4E59-64D9536FA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43EB1EB4-A31C-FD28-D02B-160899C7E39D}"/>
              </a:ext>
            </a:extLst>
          </p:cNvPr>
          <p:cNvSpPr txBox="1"/>
          <p:nvPr/>
        </p:nvSpPr>
        <p:spPr>
          <a:xfrm>
            <a:off x="653143" y="1280945"/>
            <a:ext cx="10885714" cy="189051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19:3-6 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摩西到 神那里，耶和华从山上呼唤他说：“你要这样告诉雅各家，晓谕以色列人说：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 ‘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我向埃及人所行的事，你们都看见了；且看见我如鹰将你们背在翅膀上，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带来归我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。如今你们</a:t>
            </a:r>
            <a:r>
              <a:rPr lang="zh-CN" altLang="en-US" sz="2000" u="sng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若实在听从我的话，遵守我的约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，就要在万民中作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属我的子民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；因为全地都是我的。你们要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归我作祭司的国度，为圣洁的国民。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’这些话你要告诉以色列人。</a:t>
            </a:r>
            <a:r>
              <a:rPr lang="zh-CN" altLang="en-US" sz="2000" dirty="0"/>
              <a:t>”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D15A0FA-684E-1EB9-ED4B-17D8A33E3104}"/>
              </a:ext>
            </a:extLst>
          </p:cNvPr>
          <p:cNvSpPr txBox="1"/>
          <p:nvPr/>
        </p:nvSpPr>
        <p:spPr>
          <a:xfrm>
            <a:off x="653142" y="406300"/>
            <a:ext cx="10287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、恩典的宣告、身份的授予与圣洁的界限（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D9F617-4B9E-6B0F-3A02-8228B120F2A0}"/>
              </a:ext>
            </a:extLst>
          </p:cNvPr>
          <p:cNvSpPr txBox="1"/>
          <p:nvPr/>
        </p:nvSpPr>
        <p:spPr>
          <a:xfrm>
            <a:off x="653142" y="3429000"/>
            <a:ext cx="1077685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感言：救赎是立约的基础。若没有出埃及的救赎，西奈山的律法就只是定罪；但因为有了救赎，律法就成为盟约中的感恩之道。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E9DC7EA-73FA-E9B7-F1D5-851B17024E2A}"/>
              </a:ext>
            </a:extLst>
          </p:cNvPr>
          <p:cNvSpPr txBox="1"/>
          <p:nvPr/>
        </p:nvSpPr>
        <p:spPr>
          <a:xfrm>
            <a:off x="636812" y="4209757"/>
            <a:ext cx="108857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0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彼前</a:t>
            </a:r>
            <a:r>
              <a:rPr lang="en-US" altLang="zh-CN" sz="20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2:9</a:t>
            </a:r>
            <a:r>
              <a:rPr lang="zh-CN" altLang="zh-CN" sz="20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“惟有你们是被拣选的族类，是有君尊的祭司，是圣洁的国度，是属神的子民。”</a:t>
            </a:r>
            <a:endParaRPr lang="zh-CN" altLang="en-US" sz="2000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5C9D3D7-DC0B-ADD5-C5A1-F464FC206F43}"/>
              </a:ext>
            </a:extLst>
          </p:cNvPr>
          <p:cNvSpPr txBox="1"/>
          <p:nvPr/>
        </p:nvSpPr>
        <p:spPr>
          <a:xfrm>
            <a:off x="653142" y="4805848"/>
            <a:ext cx="105373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摩西将话陈明在百姓面前，百姓同声回答：“</a:t>
            </a:r>
            <a:r>
              <a:rPr lang="zh-CN" altLang="en-US" sz="2000" b="1" dirty="0">
                <a:solidFill>
                  <a:srgbClr val="7030A0"/>
                </a:solidFill>
              </a:rPr>
              <a:t>凡耶和华所说的，我们都要遵行</a:t>
            </a:r>
            <a:r>
              <a:rPr lang="zh-CN" altLang="en-US" sz="2000" dirty="0"/>
              <a:t>。”（出</a:t>
            </a:r>
            <a:r>
              <a:rPr lang="en-US" altLang="zh-CN" sz="2000" dirty="0"/>
              <a:t>19:8</a:t>
            </a:r>
            <a:r>
              <a:rPr lang="zh-CN" altLang="en-US" sz="2000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7774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24EF9-4AF8-EACE-48FB-4889EA6A9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A5B6DFB-AD7B-6C42-3CA3-FA9B378E1BAE}"/>
              </a:ext>
            </a:extLst>
          </p:cNvPr>
          <p:cNvSpPr txBox="1"/>
          <p:nvPr/>
        </p:nvSpPr>
        <p:spPr>
          <a:xfrm>
            <a:off x="653143" y="1280945"/>
            <a:ext cx="10885714" cy="114210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19:9 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耶和华对摩西说：“我要在密云中临到你那里，叫百姓在我与你说话的时候可以听见，也可以永远信你了。”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37A1E55-9614-1294-A6B0-A5004515C06D}"/>
              </a:ext>
            </a:extLst>
          </p:cNvPr>
          <p:cNvSpPr txBox="1"/>
          <p:nvPr/>
        </p:nvSpPr>
        <p:spPr>
          <a:xfrm>
            <a:off x="653142" y="406300"/>
            <a:ext cx="10287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、恩典的宣告、身份的授予与圣洁的界限（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6875FAB-F931-977A-DF0D-996A30C14BA0}"/>
              </a:ext>
            </a:extLst>
          </p:cNvPr>
          <p:cNvSpPr txBox="1"/>
          <p:nvPr/>
        </p:nvSpPr>
        <p:spPr>
          <a:xfrm>
            <a:off x="762000" y="3091150"/>
            <a:ext cx="10515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-11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 他从水里一上来，就看见天裂开了，圣灵仿佛鸽子降在他身上。又有声音从天上来说：“你是我的爱子，我喜悦你！”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9CE2BB-A5D9-792F-893F-D0E1CF06378A}"/>
              </a:ext>
            </a:extLst>
          </p:cNvPr>
          <p:cNvSpPr txBox="1"/>
          <p:nvPr/>
        </p:nvSpPr>
        <p:spPr>
          <a:xfrm>
            <a:off x="762000" y="4124716"/>
            <a:ext cx="104285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太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-17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 耶稣受了洗，随即从水里上来。天忽然为他开了，他就看见　神的灵仿佛鸽子降下，落在他身上。 从天上有声音说：“这是我的爱子，我所喜悦的。”</a:t>
            </a:r>
          </a:p>
        </p:txBody>
      </p:sp>
    </p:spTree>
    <p:extLst>
      <p:ext uri="{BB962C8B-B14F-4D97-AF65-F5344CB8AC3E}">
        <p14:creationId xmlns:p14="http://schemas.microsoft.com/office/powerpoint/2010/main" val="72820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B3E27B-2AF5-2D8A-2169-8753A7044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F6C0F918-C045-CFDF-46C6-7F359F20319A}"/>
              </a:ext>
            </a:extLst>
          </p:cNvPr>
          <p:cNvSpPr txBox="1"/>
          <p:nvPr/>
        </p:nvSpPr>
        <p:spPr>
          <a:xfrm>
            <a:off x="653142" y="406300"/>
            <a:ext cx="102870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、恩典的宣告、身份的授予与圣洁的界限（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39B7912-3D40-2B57-C6D3-D732FD2E55A3}"/>
              </a:ext>
            </a:extLst>
          </p:cNvPr>
          <p:cNvSpPr txBox="1"/>
          <p:nvPr/>
        </p:nvSpPr>
        <p:spPr>
          <a:xfrm>
            <a:off x="849086" y="1461372"/>
            <a:ext cx="10287001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来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耶稣超越摩西</a:t>
            </a:r>
          </a:p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1 同蒙天召的圣洁弟兄啊，你们应当思想我们所认为使者、为大祭司的耶稣，</a:t>
            </a:r>
          </a:p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2 他为那设立他的尽忠，如同</a:t>
            </a:r>
            <a:r>
              <a:rPr lang="zh-CN" altLang="zh-CN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摩西在　神的全家尽忠一样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3 他比摩西算是更配多得荣耀，好像建造房屋的比房屋更尊荣。</a:t>
            </a:r>
          </a:p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4 因为房屋都必有人建造，但建造万物的就是　神。</a:t>
            </a:r>
          </a:p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5 </a:t>
            </a:r>
            <a:r>
              <a:rPr lang="zh-CN" altLang="zh-CN" sz="24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摩西为仆人，在　神的全家诚然尽忠，为要证明将来必传说的事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0" marR="0" indent="0" algn="l" latinLnBrk="1">
              <a:lnSpc>
                <a:spcPct val="100000"/>
              </a:lnSpc>
              <a:spcAft>
                <a:spcPts val="975"/>
              </a:spcAft>
              <a:buNone/>
            </a:pP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6 但基督为儿子，治理　神的家；我们若将可夸的盼望和胆量坚持到底，便是他的家了。</a:t>
            </a:r>
          </a:p>
        </p:txBody>
      </p:sp>
    </p:spTree>
    <p:extLst>
      <p:ext uri="{BB962C8B-B14F-4D97-AF65-F5344CB8AC3E}">
        <p14:creationId xmlns:p14="http://schemas.microsoft.com/office/powerpoint/2010/main" val="185436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62F52C-D2EF-CE81-D56B-C027BDAF1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E4A10C97-7DB3-0F38-7F3A-45AED14B39D5}"/>
              </a:ext>
            </a:extLst>
          </p:cNvPr>
          <p:cNvSpPr txBox="1"/>
          <p:nvPr/>
        </p:nvSpPr>
        <p:spPr>
          <a:xfrm>
            <a:off x="653143" y="1280945"/>
            <a:ext cx="10885714" cy="1054648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1-3 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神吩咐这一切的话，说：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我是耶和华你的　神，</a:t>
            </a:r>
            <a:r>
              <a:rPr lang="zh-CN" altLang="en-US" sz="22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曾将你从埃及地为奴之家领出来。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除了我以外，你不可有别的神。</a:t>
            </a:r>
            <a:endParaRPr lang="zh-CN" altLang="en-US" sz="22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847F874-1038-7E02-1DE2-D639A4151FD5}"/>
              </a:ext>
            </a:extLst>
          </p:cNvPr>
          <p:cNvSpPr txBox="1"/>
          <p:nvPr/>
        </p:nvSpPr>
        <p:spPr>
          <a:xfrm>
            <a:off x="653142" y="406300"/>
            <a:ext cx="85888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、十诫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——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盟约生活的核心（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章）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E167571-C633-3BD7-710A-00A4BBDB78E6}"/>
              </a:ext>
            </a:extLst>
          </p:cNvPr>
          <p:cNvSpPr txBox="1"/>
          <p:nvPr/>
        </p:nvSpPr>
        <p:spPr>
          <a:xfrm>
            <a:off x="653143" y="2917648"/>
            <a:ext cx="108857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</a:rPr>
              <a:t>十诫不是人靠行为赚取救恩的条件，而是神救赎百姓后所赐的盟约生活准则。</a:t>
            </a:r>
            <a:endParaRPr lang="en-US" altLang="zh-CN" sz="2000" dirty="0">
              <a:solidFill>
                <a:srgbClr val="FF0000"/>
              </a:solidFill>
            </a:endParaRPr>
          </a:p>
          <a:p>
            <a:r>
              <a:rPr lang="zh-CN" altLang="en-US" sz="2000" dirty="0">
                <a:solidFill>
                  <a:srgbClr val="FF0000"/>
                </a:solidFill>
              </a:rPr>
              <a:t>律法不是救恩的基础，救恩是律法的基础。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9066098-CEC7-DB8D-61AE-0F81265C25CE}"/>
              </a:ext>
            </a:extLst>
          </p:cNvPr>
          <p:cNvSpPr txBox="1"/>
          <p:nvPr/>
        </p:nvSpPr>
        <p:spPr>
          <a:xfrm>
            <a:off x="653142" y="3945839"/>
            <a:ext cx="1103811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/>
              <a:t>第一至第四诫，论人对神的责任；第五至第十诫，论人对人的责任。</a:t>
            </a:r>
            <a:endParaRPr lang="en-US" altLang="zh-CN" sz="2000" dirty="0"/>
          </a:p>
          <a:p>
            <a:r>
              <a:rPr lang="zh-CN" altLang="en-US" sz="2000" dirty="0"/>
              <a:t>第一诫禁止别神，第二诫禁止偶像，第三诫禁止妄称神名，第四诫当守安息日。</a:t>
            </a:r>
            <a:endParaRPr lang="en-US" altLang="zh-CN" sz="2000" dirty="0"/>
          </a:p>
          <a:p>
            <a:r>
              <a:rPr lang="zh-CN" altLang="en-US" sz="2000" dirty="0"/>
              <a:t>第五诫当孝敬父母，第六诫不可杀人，第七诫不可奸淫，第八诫不可偷盗，第九诫不可作假见证，第十诫不可贪恋。</a:t>
            </a:r>
            <a:endParaRPr lang="en-US" altLang="zh-CN" sz="2000" dirty="0"/>
          </a:p>
          <a:p>
            <a:endParaRPr lang="en-US" altLang="zh-CN" sz="2000" dirty="0"/>
          </a:p>
          <a:p>
            <a:r>
              <a:rPr lang="zh-CN" altLang="en-US" sz="2000" dirty="0"/>
              <a:t>主耶稣把十诫总纲归纳为：“你要尽心、尽性、尽意爱主你的神”，以及“爱人如己”。因此，十诫不是冷冰冰的规条，而是爱的盟约、自由的法则、圣洁生活的地图。</a:t>
            </a:r>
          </a:p>
        </p:txBody>
      </p:sp>
    </p:spTree>
    <p:extLst>
      <p:ext uri="{BB962C8B-B14F-4D97-AF65-F5344CB8AC3E}">
        <p14:creationId xmlns:p14="http://schemas.microsoft.com/office/powerpoint/2010/main" val="2953183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8CEFD-BCDF-44EC-AE43-1A3CAC1CA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7588B1EA-6ECD-B4E5-0980-6577A6C27BEF}"/>
              </a:ext>
            </a:extLst>
          </p:cNvPr>
          <p:cNvSpPr txBox="1"/>
          <p:nvPr/>
        </p:nvSpPr>
        <p:spPr>
          <a:xfrm>
            <a:off x="653143" y="1153866"/>
            <a:ext cx="4332514" cy="363779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ts val="31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18-19 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众百姓见</a:t>
            </a:r>
            <a:r>
              <a:rPr lang="zh-CN" altLang="en-US" sz="2000" dirty="0">
                <a:solidFill>
                  <a:srgbClr val="7030A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雷轰、闪电、角声、山上冒烟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，就都发颤，远远地站立，对摩西说：“求你和我们说话，我们必听，不要　神和我们说话，恐怕我们死亡。”摩西对百姓说：“</a:t>
            </a:r>
            <a:r>
              <a:rPr lang="zh-CN" altLang="en-US" sz="20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不要惧怕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，因为　神降临是要试验你们，叫你们时常</a:t>
            </a:r>
            <a:r>
              <a:rPr lang="zh-CN" altLang="en-US" sz="20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敬畏他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不至犯罪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。”于是百姓远远地站立，摩西就挨近　神所在的幽暗之中。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A7E8D4A-761E-687C-EC0C-2C8438B5D78B}"/>
              </a:ext>
            </a:extLst>
          </p:cNvPr>
          <p:cNvSpPr txBox="1"/>
          <p:nvPr/>
        </p:nvSpPr>
        <p:spPr>
          <a:xfrm>
            <a:off x="653142" y="406300"/>
            <a:ext cx="85888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、约书与典章（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20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18-23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33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0C274CB-91C5-0B96-3C59-70E7B8EE86D7}"/>
              </a:ext>
            </a:extLst>
          </p:cNvPr>
          <p:cNvSpPr txBox="1"/>
          <p:nvPr/>
        </p:nvSpPr>
        <p:spPr>
          <a:xfrm>
            <a:off x="5442857" y="1153866"/>
            <a:ext cx="6096000" cy="3519681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22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祭坛的条例（</a:t>
            </a:r>
            <a:r>
              <a:rPr lang="en-US" altLang="zh-CN" sz="2000" dirty="0"/>
              <a:t>20:22-26</a:t>
            </a:r>
            <a:r>
              <a:rPr lang="zh-CN" altLang="zh-CN" sz="2000" dirty="0"/>
              <a:t>）；</a:t>
            </a:r>
          </a:p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奴仆的条例（</a:t>
            </a:r>
            <a:r>
              <a:rPr lang="en-US" altLang="zh-CN" sz="2000" dirty="0"/>
              <a:t>21:1-11</a:t>
            </a:r>
            <a:r>
              <a:rPr lang="zh-CN" altLang="zh-CN" sz="2000" dirty="0"/>
              <a:t>）；</a:t>
            </a:r>
          </a:p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人身伤害与赔偿（</a:t>
            </a:r>
            <a:r>
              <a:rPr lang="en-US" altLang="zh-CN" sz="2000" dirty="0"/>
              <a:t>21:12-36</a:t>
            </a:r>
            <a:r>
              <a:rPr lang="zh-CN" altLang="zh-CN" sz="2000" dirty="0"/>
              <a:t>）；</a:t>
            </a:r>
          </a:p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偷窃与赔偿（</a:t>
            </a:r>
            <a:r>
              <a:rPr lang="en-US" altLang="zh-CN" sz="2000" dirty="0"/>
              <a:t>22:1-15</a:t>
            </a:r>
            <a:r>
              <a:rPr lang="zh-CN" altLang="zh-CN" sz="2000" dirty="0"/>
              <a:t>）；</a:t>
            </a:r>
          </a:p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道德、宗教与社会公义（</a:t>
            </a:r>
            <a:r>
              <a:rPr lang="en-US" altLang="zh-CN" sz="2000" dirty="0"/>
              <a:t>22:16-31</a:t>
            </a:r>
            <a:r>
              <a:rPr lang="zh-CN" altLang="zh-CN" sz="2000" dirty="0"/>
              <a:t>）；</a:t>
            </a:r>
          </a:p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公正审判、善待寄居者、孤儿寡妇、借贷、安息年、三大节期（</a:t>
            </a:r>
            <a:r>
              <a:rPr lang="en-US" altLang="zh-CN" sz="2000" dirty="0"/>
              <a:t>23:1-19</a:t>
            </a:r>
            <a:r>
              <a:rPr lang="zh-CN" altLang="zh-CN" sz="2000" dirty="0"/>
              <a:t>）；</a:t>
            </a:r>
          </a:p>
          <a:p>
            <a:pPr>
              <a:lnSpc>
                <a:spcPts val="3000"/>
              </a:lnSpc>
            </a:pPr>
            <a:r>
              <a:rPr lang="en-US" altLang="zh-CN" sz="2000" dirty="0"/>
              <a:t>- </a:t>
            </a:r>
            <a:r>
              <a:rPr lang="zh-CN" altLang="zh-CN" sz="2000" dirty="0"/>
              <a:t>应许进入迦南、警告顺服与不顺服的后果（</a:t>
            </a:r>
            <a:r>
              <a:rPr lang="en-US" altLang="zh-CN" sz="2000" dirty="0"/>
              <a:t>23:20-33</a:t>
            </a:r>
            <a:r>
              <a:rPr lang="zh-CN" altLang="zh-CN" sz="2000" dirty="0"/>
              <a:t>）。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269235C-E8E1-81DB-06F0-4120BB32B7C1}"/>
              </a:ext>
            </a:extLst>
          </p:cNvPr>
          <p:cNvSpPr txBox="1"/>
          <p:nvPr/>
        </p:nvSpPr>
        <p:spPr>
          <a:xfrm>
            <a:off x="8643257" y="5063290"/>
            <a:ext cx="3015344" cy="830997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defRPr sz="1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7030A0"/>
                </a:solidFill>
              </a:rPr>
              <a:t>圣洁不仅是宗教礼仪，也是社会公义；不仅是个人道德，也是群体伦理。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3AAA238-686D-2428-599F-CA5008163521}"/>
              </a:ext>
            </a:extLst>
          </p:cNvPr>
          <p:cNvSpPr txBox="1"/>
          <p:nvPr/>
        </p:nvSpPr>
        <p:spPr>
          <a:xfrm>
            <a:off x="261257" y="5042414"/>
            <a:ext cx="8229600" cy="1323439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ts val="3000"/>
              </a:lnSpc>
              <a:defRPr sz="2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zh-CN" altLang="en-US" sz="1600" dirty="0"/>
              <a:t>提前</a:t>
            </a:r>
            <a:r>
              <a:rPr lang="en-US" altLang="zh-CN" sz="1600" dirty="0"/>
              <a:t>2:5</a:t>
            </a:r>
            <a:r>
              <a:rPr lang="zh-CN" altLang="en-US" sz="1600" dirty="0"/>
              <a:t>：“因为只有一位神，在神和人中间，只有一位中保，乃是降世为人的基督耶稣。”</a:t>
            </a:r>
            <a:endParaRPr lang="en-US" altLang="zh-CN" sz="1600" dirty="0"/>
          </a:p>
          <a:p>
            <a:pPr>
              <a:lnSpc>
                <a:spcPct val="100000"/>
              </a:lnSpc>
            </a:pPr>
            <a:r>
              <a:rPr lang="zh-CN" altLang="en-US" sz="1600" dirty="0"/>
              <a:t>来</a:t>
            </a:r>
            <a:r>
              <a:rPr lang="en-US" altLang="zh-CN" sz="1600" dirty="0"/>
              <a:t>8:6</a:t>
            </a:r>
            <a:r>
              <a:rPr lang="zh-CN" altLang="en-US" sz="1600" dirty="0"/>
              <a:t> 如今耶稣所得的职任是更美的，正如他作更美之约的中保，这约原是凭更美之应许立的。</a:t>
            </a:r>
            <a:endParaRPr lang="en-US" altLang="zh-CN" sz="1600" dirty="0"/>
          </a:p>
          <a:p>
            <a:pPr>
              <a:lnSpc>
                <a:spcPct val="100000"/>
              </a:lnSpc>
            </a:pPr>
            <a:r>
              <a:rPr lang="zh-CN" altLang="en-US" sz="1600" dirty="0"/>
              <a:t>旧约的中保摩西是仆人，新约的中保基督是儿子；</a:t>
            </a:r>
            <a:endParaRPr lang="en-US" altLang="zh-CN" sz="1600" dirty="0"/>
          </a:p>
          <a:p>
            <a:pPr>
              <a:lnSpc>
                <a:spcPct val="100000"/>
              </a:lnSpc>
            </a:pPr>
            <a:r>
              <a:rPr lang="zh-CN" altLang="en-US" sz="1600" dirty="0"/>
              <a:t>旧约中保把血洒在百姓身上，新约中保用自己的血洗净我们的良心。</a:t>
            </a:r>
          </a:p>
        </p:txBody>
      </p:sp>
    </p:spTree>
    <p:extLst>
      <p:ext uri="{BB962C8B-B14F-4D97-AF65-F5344CB8AC3E}">
        <p14:creationId xmlns:p14="http://schemas.microsoft.com/office/powerpoint/2010/main" val="759585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8CA36-4F35-EB03-3016-1A8B76232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D6D550D5-D0E0-2F4B-A351-4990563B2B84}"/>
              </a:ext>
            </a:extLst>
          </p:cNvPr>
          <p:cNvSpPr txBox="1"/>
          <p:nvPr/>
        </p:nvSpPr>
        <p:spPr>
          <a:xfrm>
            <a:off x="653142" y="1280945"/>
            <a:ext cx="10711543" cy="2352182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6-11 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摩西将血一半盛在盆中，一半洒在坛上。又将约书念给百姓听，他们说：“耶和华所吩咐的，我们都必遵行。”摩西将血洒在百姓身上，说：“你看！</a:t>
            </a:r>
            <a:r>
              <a:rPr lang="zh-CN" altLang="en-US" sz="20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这是立约的血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，是耶和华按这一切话与你们立约的凭据。”摩西、亚伦、拿答、亚比户，并以色列长老中的七十人，都上了山。他们看见以色列的　神，他脚下仿佛有平铺的蓝宝石，如同天色明净。他的手不加害在以色列的尊者身上，他们观看　神，他们又吃又喝。</a:t>
            </a:r>
            <a:endParaRPr lang="zh-CN" altLang="en-US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CD0FF22-7984-A427-4691-04668E164954}"/>
              </a:ext>
            </a:extLst>
          </p:cNvPr>
          <p:cNvSpPr txBox="1"/>
          <p:nvPr/>
        </p:nvSpPr>
        <p:spPr>
          <a:xfrm>
            <a:off x="653142" y="406300"/>
            <a:ext cx="858882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经文解析 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、立约仪式、血与约中的团契（</a:t>
            </a:r>
            <a:r>
              <a:rPr lang="en-US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24</a:t>
            </a:r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）</a:t>
            </a:r>
            <a:endParaRPr lang="zh-CN" altLang="zh-CN" sz="2800" b="1" kern="100" dirty="0">
              <a:solidFill>
                <a:srgbClr val="FF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C5F5FAA-4478-75AF-375D-EE195D9F907C}"/>
              </a:ext>
            </a:extLst>
          </p:cNvPr>
          <p:cNvSpPr txBox="1"/>
          <p:nvPr/>
        </p:nvSpPr>
        <p:spPr>
          <a:xfrm>
            <a:off x="653142" y="3984552"/>
            <a:ext cx="78050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太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26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28 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因为这是我</a:t>
            </a:r>
            <a:r>
              <a:rPr lang="zh-CN" altLang="en-US" sz="2000" dirty="0">
                <a:solidFill>
                  <a:srgbClr val="FF0000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立约的血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，为多人流出来，使罪得赦</a:t>
            </a:r>
            <a:r>
              <a:rPr lang="zh-CN" altLang="en-US" dirty="0">
                <a:solidFill>
                  <a:srgbClr val="FF0000"/>
                </a:solidFill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AC1BEC3-D3F7-160F-5BC2-4B0D3269C673}"/>
              </a:ext>
            </a:extLst>
          </p:cNvPr>
          <p:cNvSpPr txBox="1"/>
          <p:nvPr/>
        </p:nvSpPr>
        <p:spPr>
          <a:xfrm>
            <a:off x="751114" y="4570551"/>
            <a:ext cx="107115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因着</a:t>
            </a:r>
            <a:r>
              <a:rPr lang="zh-CN" altLang="en-US" sz="2000" dirty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立约的血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，罪人竟能在神面前吃喝、相交。这预表圣餐，也预表将来在神国里与基督一同坐席。今天我们领受圣餐，不是形式，而是与立约之神相交，是宣告主的死，直等到祂来。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7CBF745-8977-59BE-8D5A-1779EF9F6EA8}"/>
              </a:ext>
            </a:extLst>
          </p:cNvPr>
          <p:cNvSpPr txBox="1"/>
          <p:nvPr/>
        </p:nvSpPr>
        <p:spPr>
          <a:xfrm>
            <a:off x="653142" y="546432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“凡被请赴羔羊之婚筵的有福了！”（启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19:9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1118297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6712059-9E27-8B54-84A7-E1E903276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3265715" cy="690789"/>
          </a:xfrm>
        </p:spPr>
        <p:txBody>
          <a:bodyPr>
            <a:no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总结：属灵次序</a:t>
            </a:r>
            <a:endParaRPr lang="zh-CN" altLang="en-US" sz="28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024D626-03A6-D8B7-47B2-72F2AD415D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1059886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救赎：神救以色列出埃及，背在鹰翅上带来归祂（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19:4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立约：神与百姓立约，使他们成为属自己的珍宝、祭司国度、圣洁国民（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19:5-6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律法：神赐下十诫与约书，作为盟约生活准则（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20-23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章）。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敬拜：神在圣洁中显现，百姓自洁、敬畏、献祭、洒血（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19:9-25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24:1-8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团契：长老上山观看神、吃喝，享受约中相交（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24:9-11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>
              <a:spcAft>
                <a:spcPts val="600"/>
              </a:spcAft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使命：作为祭司国度，在万民中见证神，进入迦南，活出圣洁公义（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23:20-33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8412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7499B-D624-F5BF-88CD-A5FDDC514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CF4C1B1B-A134-F777-8537-23008BEC762E}"/>
              </a:ext>
            </a:extLst>
          </p:cNvPr>
          <p:cNvSpPr/>
          <p:nvPr/>
        </p:nvSpPr>
        <p:spPr>
          <a:xfrm>
            <a:off x="4490358" y="2939142"/>
            <a:ext cx="1687286" cy="10885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西奈山</a:t>
            </a:r>
            <a:endParaRPr lang="en-US" altLang="zh-CN" sz="28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之约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5151888D-A66C-CF7A-0E7F-9489EAFCD054}"/>
              </a:ext>
            </a:extLst>
          </p:cNvPr>
          <p:cNvSpPr/>
          <p:nvPr/>
        </p:nvSpPr>
        <p:spPr>
          <a:xfrm>
            <a:off x="8654143" y="489857"/>
            <a:ext cx="1839686" cy="96882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新约</a:t>
            </a:r>
          </a:p>
        </p:txBody>
      </p: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433E59AD-3B40-292E-551F-8561E52A29B8}"/>
              </a:ext>
            </a:extLst>
          </p:cNvPr>
          <p:cNvCxnSpPr>
            <a:cxnSpLocks/>
          </p:cNvCxnSpPr>
          <p:nvPr/>
        </p:nvCxnSpPr>
        <p:spPr>
          <a:xfrm flipV="1">
            <a:off x="5856514" y="1458685"/>
            <a:ext cx="2797629" cy="1404257"/>
          </a:xfrm>
          <a:prstGeom prst="straightConnector1">
            <a:avLst/>
          </a:prstGeom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B11158A7-E761-9C5A-2983-6A5141B4D20F}"/>
              </a:ext>
            </a:extLst>
          </p:cNvPr>
          <p:cNvSpPr txBox="1"/>
          <p:nvPr/>
        </p:nvSpPr>
        <p:spPr>
          <a:xfrm>
            <a:off x="4748518" y="4201885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血和石版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9AB64BE-665C-1E49-5C51-29C48CC6F7F8}"/>
              </a:ext>
            </a:extLst>
          </p:cNvPr>
          <p:cNvSpPr txBox="1"/>
          <p:nvPr/>
        </p:nvSpPr>
        <p:spPr>
          <a:xfrm>
            <a:off x="8784772" y="1606815"/>
            <a:ext cx="17090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锡安山</a:t>
            </a:r>
            <a:r>
              <a:rPr lang="en-US" altLang="zh-CN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1800" dirty="0">
                <a:effectLst/>
                <a:ea typeface="等线" panose="02010600030101010101" pitchFamily="2" charset="-122"/>
                <a:cs typeface="Times New Roman" panose="02020603050405020304" pitchFamily="18" charset="0"/>
              </a:rPr>
              <a:t>十字架</a:t>
            </a:r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204F953-F6C9-2796-60B0-FFA805FE16B7}"/>
              </a:ext>
            </a:extLst>
          </p:cNvPr>
          <p:cNvSpPr/>
          <p:nvPr/>
        </p:nvSpPr>
        <p:spPr>
          <a:xfrm>
            <a:off x="6463393" y="1791481"/>
            <a:ext cx="1583870" cy="7892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律法与福音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78BD753-653B-97C4-DF1F-83825BF3100D}"/>
              </a:ext>
            </a:extLst>
          </p:cNvPr>
          <p:cNvSpPr txBox="1"/>
          <p:nvPr/>
        </p:nvSpPr>
        <p:spPr>
          <a:xfrm>
            <a:off x="478972" y="4995762"/>
            <a:ext cx="88549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只讲西奈山，我们会绝望，因为无人能完全遵守律法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若只讲各各他，我们会轻看罪的严重性。</a:t>
            </a:r>
            <a:endParaRPr lang="en-US" altLang="zh-CN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西奈山显明神的圣洁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各各他显明神的慈爱</a:t>
            </a:r>
            <a:r>
              <a:rPr lang="zh-CN" altLang="en-US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和公义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。</a:t>
            </a:r>
            <a:endParaRPr lang="en-US" altLang="zh-CN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西奈山赐下石版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各各他赐下新心。</a:t>
            </a:r>
            <a:endParaRPr lang="en-US" altLang="zh-CN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西奈山洒下牛羊之血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各各他流出神儿子之血。</a:t>
            </a:r>
            <a:endParaRPr lang="en-US" altLang="zh-CN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西奈山的中保摩西失败了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各各他的中保耶稣成全了。</a:t>
            </a:r>
            <a:endParaRPr lang="en-US" altLang="zh-CN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西奈山的百姓说“我们都必遵行”，却很快跌倒</a:t>
            </a:r>
            <a:r>
              <a:rPr lang="en-US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——</a:t>
            </a:r>
            <a:r>
              <a:rPr lang="zh-CN" altLang="zh-CN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新约的子民由圣灵重生，得以渐渐成圣。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21AFF54F-0BD7-8726-9F96-E4CCE8A8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5856515" cy="690789"/>
          </a:xfrm>
        </p:spPr>
        <p:txBody>
          <a:bodyPr>
            <a:noAutofit/>
          </a:bodyPr>
          <a:lstStyle/>
          <a:p>
            <a:r>
              <a:rPr lang="zh-CN" altLang="en-US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总结：西奈山之约与新约的关系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4038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6EC7A852-0904-BAB1-1982-7E24F8EB73BE}"/>
              </a:ext>
            </a:extLst>
          </p:cNvPr>
          <p:cNvSpPr txBox="1"/>
          <p:nvPr/>
        </p:nvSpPr>
        <p:spPr>
          <a:xfrm>
            <a:off x="1010920" y="1187718"/>
            <a:ext cx="10170160" cy="3905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神先救赎，后命令；我们因恩典得救，也因恩典顺服。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神要我们作祭司的国度、圣洁的国民；我们的身份带来使命。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十诫与约书显明神对敬拜、道德、公义、慈怜的心意。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立约的血预表基督的十字架；我们靠祂的血坦然亲近神。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约中的吃喝预表圣餐与羔羊婚筵；我们与神、与圣徒相交。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石版与云彩显明启示的权威；我们要忠于圣经、教导真理。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 </a:t>
            </a:r>
            <a:r>
              <a:rPr lang="zh-CN" altLang="en-US" sz="24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西奈山指向锡安山，旧约指向新约，律法指向基督。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F7C81D8-DEBA-64B9-30F3-A33BBA8CC79F}"/>
              </a:ext>
            </a:extLst>
          </p:cNvPr>
          <p:cNvSpPr txBox="1"/>
          <p:nvPr/>
        </p:nvSpPr>
        <p:spPr>
          <a:xfrm>
            <a:off x="335280" y="344614"/>
            <a:ext cx="8778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zh-CN" altLang="zh-CN" sz="2800" b="1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西奈之约的呼召——圣洁、顺服、服侍、盼望</a:t>
            </a:r>
          </a:p>
        </p:txBody>
      </p:sp>
    </p:spTree>
    <p:extLst>
      <p:ext uri="{BB962C8B-B14F-4D97-AF65-F5344CB8AC3E}">
        <p14:creationId xmlns:p14="http://schemas.microsoft.com/office/powerpoint/2010/main" val="3823842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2987</Words>
  <Application>Microsoft Office PowerPoint</Application>
  <PresentationFormat>宽屏</PresentationFormat>
  <Paragraphs>125</Paragraphs>
  <Slides>14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等线</vt:lpstr>
      <vt:lpstr>等线 Light</vt:lpstr>
      <vt:lpstr>微软雅黑</vt:lpstr>
      <vt:lpstr>Arial</vt:lpstr>
      <vt:lpstr>Office 主题​​</vt:lpstr>
      <vt:lpstr>西奈山之约</vt:lpstr>
      <vt:lpstr>纵览：经文目录</vt:lpstr>
      <vt:lpstr>分组讨论出19-24章 （10分钟，可查阅圣经）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总结：属灵次序</vt:lpstr>
      <vt:lpstr>总结：西奈山之约与新约的关系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永兴 丁</dc:creator>
  <cp:lastModifiedBy>永兴 丁</cp:lastModifiedBy>
  <cp:revision>11</cp:revision>
  <dcterms:created xsi:type="dcterms:W3CDTF">2026-10-05T02:24:30Z</dcterms:created>
  <dcterms:modified xsi:type="dcterms:W3CDTF">2026-10-16T13:39:22Z</dcterms:modified>
</cp:coreProperties>
</file>